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3" r:id="rId295"/>
    <p:sldId id="564" r:id="rId296"/>
    <p:sldId id="565" r:id="rId297"/>
    <p:sldId id="566" r:id="rId298"/>
    <p:sldId id="567"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585" r:id="rId315"/>
    <p:sldId id="586" r:id="rId316"/>
    <p:sldId id="587" r:id="rId317"/>
    <p:sldId id="588" r:id="rId318"/>
    <p:sldId id="589" r:id="rId319"/>
    <p:sldId id="590" r:id="rId320"/>
    <p:sldId id="591" r:id="rId321"/>
    <p:sldId id="592" r:id="rId322"/>
    <p:sldId id="593" r:id="rId323"/>
    <p:sldId id="594" r:id="rId324"/>
    <p:sldId id="595" r:id="rId325"/>
    <p:sldId id="596" r:id="rId326"/>
    <p:sldId id="597" r:id="rId327"/>
    <p:sldId id="598" r:id="rId328"/>
    <p:sldId id="599" r:id="rId329"/>
    <p:sldId id="602" r:id="rId330"/>
    <p:sldId id="603" r:id="rId331"/>
    <p:sldId id="604" r:id="rId332"/>
    <p:sldId id="605" r:id="rId333"/>
    <p:sldId id="606" r:id="rId334"/>
    <p:sldId id="607" r:id="rId335"/>
    <p:sldId id="619" r:id="rId336"/>
    <p:sldId id="620" r:id="rId337"/>
    <p:sldId id="621" r:id="rId338"/>
    <p:sldId id="622" r:id="rId339"/>
    <p:sldId id="623" r:id="rId340"/>
    <p:sldId id="624" r:id="rId341"/>
    <p:sldId id="625" r:id="rId342"/>
    <p:sldId id="626" r:id="rId343"/>
    <p:sldId id="627" r:id="rId344"/>
    <p:sldId id="628" r:id="rId345"/>
    <p:sldId id="629" r:id="rId346"/>
    <p:sldId id="630" r:id="rId347"/>
    <p:sldId id="631" r:id="rId348"/>
    <p:sldId id="860" r:id="rId349"/>
    <p:sldId id="861" r:id="rId350"/>
    <p:sldId id="862" r:id="rId351"/>
    <p:sldId id="632" r:id="rId352"/>
    <p:sldId id="633" r:id="rId353"/>
    <p:sldId id="634" r:id="rId354"/>
    <p:sldId id="1086" r:id="rId355"/>
    <p:sldId id="635" r:id="rId356"/>
    <p:sldId id="1087" r:id="rId357"/>
    <p:sldId id="636" r:id="rId358"/>
    <p:sldId id="637" r:id="rId359"/>
    <p:sldId id="1088" r:id="rId360"/>
    <p:sldId id="638" r:id="rId361"/>
    <p:sldId id="639" r:id="rId362"/>
    <p:sldId id="640" r:id="rId363"/>
    <p:sldId id="641" r:id="rId364"/>
    <p:sldId id="642" r:id="rId365"/>
    <p:sldId id="643" r:id="rId366"/>
    <p:sldId id="644" r:id="rId367"/>
    <p:sldId id="645" r:id="rId368"/>
    <p:sldId id="646" r:id="rId369"/>
    <p:sldId id="647" r:id="rId370"/>
    <p:sldId id="648" r:id="rId371"/>
    <p:sldId id="649" r:id="rId372"/>
    <p:sldId id="650" r:id="rId373"/>
    <p:sldId id="651" r:id="rId374"/>
    <p:sldId id="652" r:id="rId375"/>
    <p:sldId id="653" r:id="rId376"/>
    <p:sldId id="654" r:id="rId377"/>
    <p:sldId id="655" r:id="rId378"/>
    <p:sldId id="656" r:id="rId379"/>
    <p:sldId id="657" r:id="rId380"/>
    <p:sldId id="658" r:id="rId381"/>
    <p:sldId id="659" r:id="rId382"/>
    <p:sldId id="660" r:id="rId383"/>
    <p:sldId id="661" r:id="rId384"/>
    <p:sldId id="662" r:id="rId385"/>
    <p:sldId id="663" r:id="rId386"/>
    <p:sldId id="664" r:id="rId387"/>
    <p:sldId id="665" r:id="rId388"/>
    <p:sldId id="666" r:id="rId389"/>
    <p:sldId id="667" r:id="rId390"/>
    <p:sldId id="668" r:id="rId391"/>
    <p:sldId id="669" r:id="rId392"/>
    <p:sldId id="670" r:id="rId393"/>
    <p:sldId id="671" r:id="rId394"/>
    <p:sldId id="672" r:id="rId395"/>
    <p:sldId id="673" r:id="rId396"/>
    <p:sldId id="674" r:id="rId397"/>
    <p:sldId id="859" r:id="rId398"/>
    <p:sldId id="675" r:id="rId399"/>
    <p:sldId id="676" r:id="rId400"/>
    <p:sldId id="677" r:id="rId401"/>
    <p:sldId id="678" r:id="rId402"/>
    <p:sldId id="679" r:id="rId403"/>
    <p:sldId id="680" r:id="rId404"/>
    <p:sldId id="681" r:id="rId405"/>
    <p:sldId id="682" r:id="rId406"/>
    <p:sldId id="683" r:id="rId407"/>
    <p:sldId id="684" r:id="rId408"/>
    <p:sldId id="685" r:id="rId409"/>
    <p:sldId id="686" r:id="rId410"/>
    <p:sldId id="687" r:id="rId411"/>
    <p:sldId id="688" r:id="rId412"/>
    <p:sldId id="689" r:id="rId413"/>
    <p:sldId id="690" r:id="rId414"/>
    <p:sldId id="691" r:id="rId415"/>
    <p:sldId id="692" r:id="rId416"/>
    <p:sldId id="693" r:id="rId417"/>
    <p:sldId id="694" r:id="rId418"/>
    <p:sldId id="695" r:id="rId419"/>
    <p:sldId id="696" r:id="rId420"/>
    <p:sldId id="697" r:id="rId421"/>
    <p:sldId id="698" r:id="rId422"/>
    <p:sldId id="699" r:id="rId423"/>
    <p:sldId id="700" r:id="rId424"/>
    <p:sldId id="701" r:id="rId425"/>
    <p:sldId id="702" r:id="rId426"/>
    <p:sldId id="703" r:id="rId427"/>
    <p:sldId id="704" r:id="rId428"/>
    <p:sldId id="705" r:id="rId429"/>
    <p:sldId id="707" r:id="rId430"/>
    <p:sldId id="708" r:id="rId431"/>
    <p:sldId id="1089"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p:scale>
          <a:sx n="66" d="100"/>
          <a:sy n="66" d="100"/>
        </p:scale>
        <p:origin x="1140"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4/30/2020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4/30/2020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2598" y="1905000"/>
            <a:ext cx="10729192"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database management system?</a:t>
            </a:r>
            <a:endParaRPr lang="en-US"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646331"/>
          </a:xfrm>
          <a:prstGeom prst="rect">
            <a:avLst/>
          </a:prstGeom>
          <a:no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0676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Temporary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relational database management system?</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TEMPORARY TABLE ... LIKE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3</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endPar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p>
            <a:pPr algn="ctr"/>
            <a:r>
              <a:rPr lang="en-IN"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INSERT ROWS using VALUES</a:t>
            </a:r>
            <a:endParaRPr lang="en-US" sz="4800" dirty="0">
              <a:solidFill>
                <a:srgbClr val="DC525C"/>
              </a:solidFill>
              <a:latin typeface="Verdana" panose="020B0604030504040204" pitchFamily="34" charset="0"/>
              <a:ea typeface="Verdana" panose="020B0604030504040204"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r">
              <a:spcBef>
                <a:spcPct val="0"/>
              </a:spcBef>
            </a:pPr>
            <a:r>
              <a:rPr lang="en-US" sz="3600" b="1" dirty="0">
                <a:latin typeface="Microsoft Sans Serif" panose="020B0604020202020204" pitchFamily="34" charset="0"/>
                <a:ea typeface="Microsoft Sans Serif" panose="020B0604020202020204" pitchFamily="34" charset="0"/>
                <a:cs typeface="Microsoft Sans Serif" panose="020B0604020202020204" pitchFamily="34" charset="0"/>
              </a:rPr>
              <a:t>INSERT … VALUES</a:t>
            </a:r>
            <a:endParaRPr lang="en-IN" sz="36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INSERT ROWS using SET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DML- INSERT …SET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INSERT ... SELECT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Single-table UPDATE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Single-Table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Single</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-table DELETE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706090"/>
          </a:xfrm>
        </p:spPr>
        <p:txBody>
          <a:bodyPr>
            <a:norm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133322" y="1589544"/>
            <a:ext cx="7238058" cy="2192203"/>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Microsoft Sans Serif" panose="020B0604020202020204" pitchFamily="34" charset="0"/>
                <a:ea typeface="Microsoft Sans Serif" panose="020B0604020202020204" pitchFamily="34" charset="0"/>
                <a:cs typeface="Microsoft Sans Serif" panose="020B0604020202020204" pitchFamily="34" charset="0"/>
              </a:rPr>
              <a:t>SELECTION </a:t>
            </a:r>
          </a:p>
          <a:p>
            <a:pPr marL="457200" indent="-457200">
              <a:lnSpc>
                <a:spcPct val="200000"/>
              </a:lnSpc>
              <a:buFont typeface="+mj-lt"/>
              <a:buAutoNum type="arabicPeriod"/>
            </a:pPr>
            <a:r>
              <a:rPr lang="en-US" sz="2400" dirty="0">
                <a:solidFill>
                  <a:srgbClr val="0089A4"/>
                </a:solidFill>
                <a:latin typeface="Microsoft Sans Serif" panose="020B0604020202020204" pitchFamily="34" charset="0"/>
                <a:ea typeface="Microsoft Sans Serif" panose="020B0604020202020204" pitchFamily="34" charset="0"/>
                <a:cs typeface="Microsoft Sans Serif" panose="020B0604020202020204" pitchFamily="34" charset="0"/>
              </a:rPr>
              <a:t>PROJECTION</a:t>
            </a:r>
          </a:p>
          <a:p>
            <a:pPr marL="457200" indent="-457200">
              <a:lnSpc>
                <a:spcPct val="200000"/>
              </a:lnSpc>
              <a:buFont typeface="+mj-lt"/>
              <a:buAutoNum type="arabicPeriod"/>
            </a:pPr>
            <a:r>
              <a:rPr lang="en-US" sz="2400" dirty="0">
                <a:solidFill>
                  <a:srgbClr val="0089A4"/>
                </a:solidFill>
                <a:latin typeface="Microsoft Sans Serif" panose="020B0604020202020204" pitchFamily="34" charset="0"/>
                <a:ea typeface="Microsoft Sans Serif" panose="020B0604020202020204" pitchFamily="34" charset="0"/>
                <a:cs typeface="Microsoft Sans Serif" panose="020B0604020202020204"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Microsoft Sans Serif" panose="020B0604020202020204" pitchFamily="34" charset="0"/>
                <a:ea typeface="Microsoft Sans Serif" panose="020B0604020202020204" pitchFamily="34" charset="0"/>
                <a:cs typeface="Microsoft Sans Serif" panose="020B0604020202020204"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Microsoft Sans Serif" panose="020B0604020202020204" pitchFamily="34" charset="0"/>
                <a:ea typeface="Microsoft Sans Serif" panose="020B0604020202020204" pitchFamily="34" charset="0"/>
                <a:cs typeface="Microsoft Sans Serif" panose="020B0604020202020204"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Capabilities of </a:t>
            </a:r>
            <a:b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SELECT Statement</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057132"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Microsoft Sans Serif" panose="020B0604020202020204" pitchFamily="34" charset="0"/>
                <a:ea typeface="Microsoft Sans Serif" panose="020B0604020202020204" pitchFamily="34" charset="0"/>
                <a:cs typeface="Microsoft Sans Serif" panose="020B0604020202020204"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5</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Relation and Relationship?</a:t>
            </a:r>
            <a:endParaRPr lang="en-US"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SELECT statement… syntax</a:t>
            </a:r>
          </a:p>
          <a:p>
            <a:pPr lvl="0" algn="ctr">
              <a:spcBef>
                <a:spcPct val="0"/>
              </a:spcBef>
              <a:defRPr/>
            </a:pP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1676183" y="663714"/>
            <a:ext cx="2685351" cy="523220"/>
          </a:xfrm>
          <a:prstGeom prst="rect">
            <a:avLst/>
          </a:prstGeom>
        </p:spPr>
        <p:txBody>
          <a:bodyPr wrap="none">
            <a:spAutoFit/>
          </a:bodyPr>
          <a:lstStyle/>
          <a:p>
            <a:r>
              <a:rPr lang="en-US" sz="28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a:t>
            </a: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b="1" i="1" dirty="0">
                <a:latin typeface="Microsoft Sans Serif" panose="020B0604020202020204" pitchFamily="34" charset="0"/>
                <a:ea typeface="Microsoft Sans Serif" panose="020B0604020202020204" pitchFamily="34" charset="0"/>
                <a:cs typeface="Microsoft Sans Serif" panose="020B0604020202020204"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ALIAS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ALIAS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ALIAS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statement -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EXPRESSIONS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Relation and Relationship?</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ORDER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ORDER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latin typeface="Verdana" panose="020B0604030504040204" pitchFamily="34" charset="0"/>
                <a:ea typeface="Verdana" panose="020B0604030504040204" pitchFamily="34" charset="0"/>
              </a:rPr>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064964"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 null-to-null comparisons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Database</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182081"/>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WHERE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IS NULL / IS NOT NULL</a:t>
            </a:r>
          </a:p>
        </p:txBody>
      </p:sp>
      <p:sp>
        <p:nvSpPr>
          <p:cNvPr id="3" name="Rectangle 2"/>
          <p:cNvSpPr/>
          <p:nvPr/>
        </p:nvSpPr>
        <p:spPr>
          <a:xfrm>
            <a:off x="2247608" y="3198455"/>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IS NULL / IS NOT NULL</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data?</a:t>
            </a:r>
            <a:endParaRPr lang="en-US"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Like - </a:t>
            </a: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LIMIT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LIMIT</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6 &amp; 9</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Data</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aggregate functions</a:t>
            </a:r>
            <a:endParaRPr lang="en-US" sz="4400" b="1"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aggregate functions</a:t>
            </a:r>
            <a:endParaRPr lang="en-US" sz="4400" b="1"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200329"/>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AVG and COUNT Aggregate (GROUP BY) Function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611977"/>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31DF8AE3-FAF8-4043-BB9C-46AE9EA40C7A}"/>
              </a:ext>
            </a:extLst>
          </p:cNvPr>
          <p:cNvSpPr/>
          <p:nvPr/>
        </p:nvSpPr>
        <p:spPr>
          <a:xfrm>
            <a:off x="1523802" y="0"/>
            <a:ext cx="9142810" cy="1200329"/>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AVG and COUNT Aggregate (GROUP BY) Function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a:extLst>
              <a:ext uri="{FF2B5EF4-FFF2-40B4-BE49-F238E27FC236}">
                <a16:creationId xmlns:a16="http://schemas.microsoft.com/office/drawing/2014/main" id="{D60471C1-1DB2-4A64-9187-11168C62CE6E}"/>
              </a:ext>
            </a:extLst>
          </p:cNvPr>
          <p:cNvSpPr/>
          <p:nvPr/>
        </p:nvSpPr>
        <p:spPr>
          <a:xfrm>
            <a:off x="1523802" y="611977"/>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D9BEF05-D914-4C61-AD25-59399935BB0E}"/>
              </a:ext>
            </a:extLst>
          </p:cNvPr>
          <p:cNvSpPr/>
          <p:nvPr/>
        </p:nvSpPr>
        <p:spPr>
          <a:xfrm>
            <a:off x="1523802" y="0"/>
            <a:ext cx="9142810" cy="1200329"/>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AVG and COUNT Aggregate (GROUP BY) Function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Rectangle 7">
            <a:extLst>
              <a:ext uri="{FF2B5EF4-FFF2-40B4-BE49-F238E27FC236}">
                <a16:creationId xmlns:a16="http://schemas.microsoft.com/office/drawing/2014/main" id="{14DCBCB3-48FE-4758-87D6-3EB5B1A23F89}"/>
              </a:ext>
            </a:extLst>
          </p:cNvPr>
          <p:cNvSpPr/>
          <p:nvPr/>
        </p:nvSpPr>
        <p:spPr>
          <a:xfrm>
            <a:off x="1523802" y="611977"/>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GROUP BY </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MySQL</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HAVING</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Difference between WHERE and HAVING clause</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WHERE and HAVING clause</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User-Defined Variables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User-Defined Variables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User-Defined Variables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Select  - Rownum</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Microsoft Sans Serif" panose="020B0604020202020204" pitchFamily="34" charset="0"/>
                <a:ea typeface="Microsoft Sans Serif" panose="020B0604020202020204" pitchFamily="34" charset="0"/>
                <a:cs typeface="Microsoft Sans Serif" panose="020B0604020202020204"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Microsoft Sans Serif" panose="020B0604020202020204" pitchFamily="34" charset="0"/>
                <a:ea typeface="Microsoft Sans Serif" panose="020B0604020202020204" pitchFamily="34" charset="0"/>
                <a:cs typeface="Microsoft Sans Serif" panose="020B060402020202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42678" y="2362200"/>
            <a:ext cx="9649072"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SQL </a:t>
            </a: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Structured Query Language</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Date and Time Functions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NOW(), CURDATE(), CURTIME()</a:t>
            </a:r>
          </a:p>
        </p:txBody>
      </p:sp>
      <p:sp>
        <p:nvSpPr>
          <p:cNvPr id="12" name="Rectangle 11"/>
          <p:cNvSpPr/>
          <p:nvPr/>
        </p:nvSpPr>
        <p:spPr>
          <a:xfrm>
            <a:off x="8821855"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6" name="Rectangle 5">
            <a:extLst>
              <a:ext uri="{FF2B5EF4-FFF2-40B4-BE49-F238E27FC236}">
                <a16:creationId xmlns:a16="http://schemas.microsoft.com/office/drawing/2014/main" id="{180F1572-3DD5-4605-B4FC-578BEBAB5A4C}"/>
              </a:ext>
            </a:extLst>
          </p:cNvPr>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NOW(), CURDATE(), CURTIME()</a:t>
            </a:r>
          </a:p>
        </p:txBody>
      </p:sp>
      <p:sp>
        <p:nvSpPr>
          <p:cNvPr id="8" name="Rectangle 7">
            <a:extLst>
              <a:ext uri="{FF2B5EF4-FFF2-40B4-BE49-F238E27FC236}">
                <a16:creationId xmlns:a16="http://schemas.microsoft.com/office/drawing/2014/main" id="{4BB2D624-01DA-4FAE-B054-612849DE3A64}"/>
              </a:ext>
            </a:extLst>
          </p:cNvPr>
          <p:cNvSpPr/>
          <p:nvPr/>
        </p:nvSpPr>
        <p:spPr>
          <a:xfrm>
            <a:off x="8821855"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ct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Date and Time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DateTime Formats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DateTime Formats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DateTime Formats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2</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Verdana" panose="020B0604030504040204" pitchFamily="34" charset="0"/>
                <a:ea typeface="Verdana" panose="020B0604030504040204" pitchFamily="34" charset="0"/>
                <a:cs typeface="Arial" pitchFamily="34" charset="0"/>
              </a:rPr>
              <a:t>String Functions</a:t>
            </a:r>
            <a:endParaRPr lang="en-IN" sz="3600" b="1" i="1" dirty="0">
              <a:latin typeface="Verdana" panose="020B0604030504040204" pitchFamily="34" charset="0"/>
              <a:ea typeface="Verdana" panose="020B0604030504040204"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String 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Mathematical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Mathematical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646331"/>
          </a:xfrm>
          <a:prstGeom prst="rect">
            <a:avLst/>
          </a:prstGeom>
          <a:solidFill>
            <a:schemeClr val="bg1"/>
          </a:solid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Mathematical </a:t>
            </a: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Functions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7 &amp; 8</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a:t>
            </a:r>
            <a:endPar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Cartesian or Product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Cartesian or Product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87094" y="2"/>
            <a:ext cx="5579518"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Cartesian or Product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Cross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equi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equi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algn="ctr">
              <a:spcBef>
                <a:spcPct val="0"/>
              </a:spcBef>
              <a:defRPr/>
            </a:pPr>
            <a:r>
              <a:rPr lang="en-US" sz="54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USING &amp; ON clause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Inner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Inner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Natural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Simple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Left Outer Join </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Left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Left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Right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Right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Right Outer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JOINS – Self Join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10</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UNION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UNION</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UNION ALL</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INTERSECT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MINUS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11</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Topics to be covered</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Single Row Subqueries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INSERT</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UPDATE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DELETE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Types of Subqueries</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 Subquery as Scalar Operand</a:t>
            </a:r>
            <a:endParaRPr lang="en-US"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Comparisons using Subquery</a:t>
            </a:r>
            <a:endParaRPr lang="en-US"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Commit and Rollback</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Commit and Rollback</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Theory session</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Entity Relationship Diagram?</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Composite</a:t>
            </a:r>
            <a:r>
              <a:rPr lang="en-US" sz="4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800" b="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VS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Multi</a:t>
            </a:r>
            <a:r>
              <a:rPr lang="en-US" sz="4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Valued</a:t>
            </a:r>
            <a:r>
              <a:rPr lang="en-US" sz="4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 degree, cardinality, domain, and union in database?</a:t>
            </a:r>
            <a:endPar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What is a domain constraint in database?</a:t>
            </a:r>
            <a:endPar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Common relationships</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Login to MySQL</a:t>
            </a:r>
            <a:endParaRPr lang="en-US" sz="4600" dirty="0">
              <a:solidFill>
                <a:srgbClr val="DC525C"/>
              </a:solidFill>
              <a:latin typeface="Verdana" panose="020B0604030504040204" pitchFamily="34" charset="0"/>
              <a:ea typeface="Verdana" panose="020B0604030504040204"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Verdana" panose="020B0604030504040204" pitchFamily="34" charset="0"/>
                <a:ea typeface="Verdana" panose="020B0604030504040204" pitchFamily="34" charset="0"/>
                <a:cs typeface="Arial" panose="020B0604020202020204" pitchFamily="34" charset="0"/>
              </a:rPr>
              <a:t>Login</a:t>
            </a:r>
            <a:endParaRPr lang="en-US" sz="3600" dirty="0">
              <a:latin typeface="Verdana" panose="020B0604030504040204" pitchFamily="34" charset="0"/>
              <a:ea typeface="Verdana" panose="020B060403050404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latin typeface="Microsoft Sans Serif" panose="020B0604020202020204" pitchFamily="34" charset="0"/>
                <a:ea typeface="Microsoft Sans Serif" panose="020B0604020202020204" pitchFamily="34" charset="0"/>
                <a:cs typeface="Microsoft Sans Serif" panose="020B0604020202020204" pitchFamily="34" charset="0"/>
              </a:rPr>
              <a:t>STORAGE ENGINES</a:t>
            </a:r>
            <a:endParaRPr lang="en-US"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SHOW DATABASES</a:t>
            </a:r>
            <a:endParaRPr lang="en-US" sz="46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Verdana" panose="020B0604030504040204" pitchFamily="34" charset="0"/>
                <a:ea typeface="Verdana" panose="020B0604030504040204"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USE DATABASES</a:t>
            </a:r>
            <a:endParaRPr lang="en-US" sz="4600" i="1"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4 &amp; 21</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 Table structure</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Anomalies in DBMS</a:t>
            </a:r>
            <a:endParaRPr kumimoji="0" lang="en-US" sz="4800" u="none" strike="noStrike" kern="1200" cap="none" spc="0" normalizeH="0" baseline="0" noProof="0" dirty="0">
              <a:ln>
                <a:noFill/>
              </a:ln>
              <a:solidFill>
                <a:srgbClr val="DC525C"/>
              </a:solidFill>
              <a:effectLst/>
              <a:uLnTx/>
              <a:uFillTx/>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noFill/>
        </p:spPr>
        <p:txBody>
          <a:bodyPr wrap="square">
            <a:spAutoFit/>
          </a:bodyPr>
          <a:lstStyle/>
          <a:p>
            <a:pPr lvl="0"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Anomalies in DBMS - Example</a:t>
            </a:r>
            <a:endPar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no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INSERT, UPDATE, and DELETE </a:t>
            </a: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Verdana" panose="020B0604030504040204" pitchFamily="34" charset="0"/>
                <a:ea typeface="Verdana" panose="020B0604030504040204"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 Table structure</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13, 14, 16</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types</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Keys</a:t>
            </a:r>
            <a:r>
              <a:rPr lang="en-IN"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3600"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879182" y="315716"/>
            <a:ext cx="5742770" cy="1169551"/>
          </a:xfrm>
          <a:prstGeom prst="rect">
            <a:avLst/>
          </a:prstGeom>
        </p:spPr>
        <p:txBody>
          <a:bodyPr wrap="square">
            <a:spAutoFit/>
          </a:bodyPr>
          <a:lstStyle/>
          <a:p>
            <a:pPr lvl="0" algn="r">
              <a:spcBef>
                <a:spcPct val="0"/>
              </a:spcBef>
              <a:defRPr/>
            </a:pPr>
            <a:r>
              <a:rPr lang="en-IN" sz="3500" b="1"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rPr>
              <a:t>A domain constraint and data integrity?</a:t>
            </a:r>
            <a:endParaRPr lang="en-US" sz="3500" b="1" i="1" dirty="0">
              <a:solidFill>
                <a:srgbClr val="FF99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PRIMARY KEY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latin typeface="Microsoft Sans Serif" panose="020B0604020202020204" pitchFamily="34" charset="0"/>
                <a:ea typeface="Microsoft Sans Serif" panose="020B0604020202020204" pitchFamily="34" charset="0"/>
                <a:cs typeface="Microsoft Sans Serif" panose="020B0604020202020204" pitchFamily="34" charset="0"/>
              </a:rPr>
              <a:t>What is Composite Key?</a:t>
            </a: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UNIQUE KEY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540328"/>
            <a:ext cx="8838049" cy="769441"/>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FOREIGN KEY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Check Constraint</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69331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a:t>
            </a:r>
            <a:r>
              <a:rPr lang="en-IN" sz="2400" dirty="0">
                <a:solidFill>
                  <a:srgbClr val="00B0F0"/>
                </a:solidFill>
                <a:highlight>
                  <a:srgbClr val="FFFF00"/>
                </a:highlight>
                <a:latin typeface="Liberation Mono"/>
                <a:cs typeface="Arial" panose="020B0604020202020204" pitchFamily="34" charset="0"/>
              </a:rPr>
              <a:t>IN</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a:t>
            </a:r>
            <a:r>
              <a:rPr lang="en-IN" sz="2400" dirty="0">
                <a:solidFill>
                  <a:srgbClr val="00B0F0"/>
                </a:solidFill>
                <a:highlight>
                  <a:srgbClr val="FFFF00"/>
                </a:highlight>
                <a:latin typeface="Liberation Mono"/>
                <a:cs typeface="Arial" panose="020B0604020202020204" pitchFamily="34" charset="0"/>
              </a:rPr>
              <a:t>LIKE</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a:t>
            </a:r>
            <a:r>
              <a:rPr lang="en-IN" sz="2400" dirty="0">
                <a:solidFill>
                  <a:srgbClr val="00B0F0"/>
                </a:solidFill>
                <a:highlight>
                  <a:srgbClr val="FFFF00"/>
                </a:highlight>
                <a:latin typeface="Liberation Mono"/>
                <a:cs typeface="Arial" panose="020B0604020202020204" pitchFamily="34" charset="0"/>
              </a:rPr>
              <a:t>BETWEEN</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 Table structure with constraints</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ERP</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 Table structure  with constraints</a:t>
            </a:r>
            <a:endParaRPr lang="en-US" sz="40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rPr>
              <a:t>Campus</a:t>
            </a:r>
            <a:endParaRPr lang="en-US" sz="2400" dirty="0">
              <a:solidFill>
                <a:srgbClr val="C41A1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Default value</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IN" sz="3200" b="1" i="1" dirty="0">
                <a:latin typeface="Microsoft Sans Serif" panose="020B0604020202020204" pitchFamily="34" charset="0"/>
                <a:ea typeface="Microsoft Sans Serif" panose="020B0604020202020204" pitchFamily="34" charset="0"/>
                <a:cs typeface="Microsoft Sans Serif" panose="020B0604020202020204"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AUTO_INCREMENT Column</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AUTO_INCREMENT</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AUTO_INCREMENT</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AUTO_INCREMENT</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GENERATED column</a:t>
            </a:r>
            <a:endPar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Virtual column - GENERATED ALWAYS</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Virtual column - GENERATED ALWAYS</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zerofill column</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Alter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Alter Table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44624"/>
            <a:ext cx="3360215" cy="461665"/>
          </a:xfrm>
          <a:prstGeom prst="rect">
            <a:avLst/>
          </a:prstGeom>
        </p:spPr>
        <p:txBody>
          <a:bodyPr wrap="none">
            <a:spAutoFit/>
          </a:bodyPr>
          <a:lstStyle/>
          <a:p>
            <a:pPr fontAlgn="base"/>
            <a:r>
              <a:rPr lang="en-US" sz="2400" b="1" dirty="0">
                <a:solidFill>
                  <a:srgbClr val="444444"/>
                </a:solidFill>
                <a:latin typeface="Microsoft Sans Serif" panose="020B0604020202020204" pitchFamily="34" charset="0"/>
                <a:ea typeface="Microsoft Sans Serif" panose="020B0604020202020204" pitchFamily="34" charset="0"/>
                <a:cs typeface="Microsoft Sans Serif" panose="020B0604020202020204" pitchFamily="34" charset="0"/>
              </a:rPr>
              <a:t>File System and DBMS</a:t>
            </a:r>
            <a:endParaRPr lang="en-US" sz="2400" b="1" i="0" dirty="0">
              <a:solidFill>
                <a:srgbClr val="444444"/>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TABLE ... LIKE</a:t>
            </a:r>
            <a:endPar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Microsoft Sans Serif" panose="020B0604020202020204" pitchFamily="34" charset="0"/>
                <a:ea typeface="Microsoft Sans Serif" panose="020B0604020202020204" pitchFamily="34" charset="0"/>
                <a:cs typeface="Microsoft Sans Serif" panose="020B0604020202020204" pitchFamily="34" charset="0"/>
              </a:rPr>
              <a:t>Session 12</a:t>
            </a:r>
            <a:endParaRPr lang="en-US" sz="6600" b="1" i="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Microsoft Sans Serif" panose="020B0604020202020204" pitchFamily="34" charset="0"/>
                <a:ea typeface="Microsoft Sans Serif" panose="020B0604020202020204" pitchFamily="34" charset="0"/>
                <a:cs typeface="Microsoft Sans Serif" panose="020B0604020202020204"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Microsoft Sans Serif" panose="020B0604020202020204" pitchFamily="34" charset="0"/>
                <a:ea typeface="Microsoft Sans Serif" panose="020B0604020202020204" pitchFamily="34" charset="0"/>
                <a:cs typeface="Microsoft Sans Serif"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646331"/>
          </a:xfrm>
          <a:prstGeom prst="rect">
            <a:avLst/>
          </a:prstGeom>
          <a:noFill/>
        </p:spPr>
        <p:txBody>
          <a:bodyPr wrap="square">
            <a:spAutoFit/>
          </a:bodyPr>
          <a:lstStyle/>
          <a:p>
            <a:pPr algn="r"/>
            <a:r>
              <a:rPr lang="en-IN" sz="3600" b="1" i="1" dirty="0">
                <a:latin typeface="Microsoft Sans Serif" panose="020B0604020202020204" pitchFamily="34" charset="0"/>
                <a:ea typeface="Microsoft Sans Serif" panose="020B0604020202020204" pitchFamily="34" charset="0"/>
                <a:cs typeface="Microsoft Sans Serif" panose="020B0604020202020204"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4294</TotalTime>
  <Words>42416</Words>
  <Application>Microsoft Office PowerPoint</Application>
  <PresentationFormat>Custom</PresentationFormat>
  <Paragraphs>4937</Paragraphs>
  <Slides>572</Slides>
  <Notes>8</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Microsoft Sans Serif</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528</cp:revision>
  <dcterms:created xsi:type="dcterms:W3CDTF">2019-04-24T09:11:59Z</dcterms:created>
  <dcterms:modified xsi:type="dcterms:W3CDTF">2020-04-30T11:30:50Z</dcterms:modified>
</cp:coreProperties>
</file>